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8"/>
  </p:notesMasterIdLst>
  <p:sldIdLst>
    <p:sldId id="266" r:id="rId6"/>
    <p:sldId id="257" r:id="rId7"/>
    <p:sldId id="333" r:id="rId8"/>
    <p:sldId id="337" r:id="rId9"/>
    <p:sldId id="262" r:id="rId10"/>
    <p:sldId id="263" r:id="rId11"/>
    <p:sldId id="265" r:id="rId12"/>
    <p:sldId id="339" r:id="rId13"/>
    <p:sldId id="341" r:id="rId14"/>
    <p:sldId id="340" r:id="rId15"/>
    <p:sldId id="342" r:id="rId16"/>
    <p:sldId id="33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812768-3E86-4C2E-8CA7-AECC01A97A77}" v="63" dt="2021-03-03T07:53:16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F20A8-50A2-4DE7-A557-B05B58214813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ED697-8339-415B-93CA-9BD0F2CA42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908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02ED-76A7-4B6B-AE56-63C9BBF7032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502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Nu nog werken aan twee varianten; live en online </a:t>
            </a:r>
          </a:p>
          <a:p>
            <a:r>
              <a:rPr lang="nl-NL"/>
              <a:t>Voor beide dezelfde aandachtspunten. </a:t>
            </a:r>
          </a:p>
          <a:p>
            <a:r>
              <a:rPr lang="nl-NL"/>
              <a:t>In week 5 beslissen we of we live of online gaan (in overleg met opdrachtgever!) 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9E529-AD7F-4AFD-AC34-7DC6260B4D7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0609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Verschillende fases in zo’n bijeenkomst waarbij de energie, betrokkenheid en input van de deelnemers wisselen = goed! </a:t>
            </a:r>
          </a:p>
          <a:p>
            <a:r>
              <a:rPr lang="nl-NL"/>
              <a:t>Pas het programma daar op aan: meedoen, luisteren, vertellen, discussiëren &gt; doel is om mensen te betrekken </a:t>
            </a:r>
          </a:p>
          <a:p>
            <a:r>
              <a:rPr lang="nl-NL"/>
              <a:t>Succesfactor is dan:  actieve werkvormen en je manier van presenteren. </a:t>
            </a:r>
          </a:p>
          <a:p>
            <a:r>
              <a:rPr lang="nl-NL"/>
              <a:t>Vandaag werkvormen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9E529-AD7F-4AFD-AC34-7DC6260B4D7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151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Variantie is belangrijk, valkuil is dat een spelshow wordt….houd doel en doelgroep in de gaten!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9E529-AD7F-4AFD-AC34-7DC6260B4D7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63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Nu nog werken aan twee varianten; live en online </a:t>
            </a:r>
          </a:p>
          <a:p>
            <a:r>
              <a:rPr lang="nl-NL"/>
              <a:t>Voor beide dezelfde aandachtspunten. </a:t>
            </a:r>
          </a:p>
          <a:p>
            <a:r>
              <a:rPr lang="nl-NL"/>
              <a:t>In week 5 beslissen we of we live of online gaan (in overleg met opdrachtgever!) 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9E529-AD7F-4AFD-AC34-7DC6260B4D77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208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Variantie is belangrijk, valkuil is dat een spelshow wordt….houd doel en doelgroep in de gaten!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D9E529-AD7F-4AFD-AC34-7DC6260B4D77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5717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C16555-CD8C-4E0F-B17C-58DDAB5F2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7E7CC0-96B7-49E8-B778-88690755E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033A1F-2CD8-4EF4-A1D7-9A7175C9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E78DAA-B787-4572-9785-A39B8E70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FF7317-BE97-4FEF-BC56-1DAA3CFF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80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B5D531-A55C-4ED8-9209-4CDEA60E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228A872-17F2-4CE4-B26A-83341BD12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7EB488-F6D9-410B-9308-DBFD796D1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919BF4-B025-49A2-B011-A581449D9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1358D7-65E4-4696-8D0D-498C881A6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810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4D10AD6-F654-4A33-B01C-665C756A8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97418B1-3A04-4D3E-81BA-5B547453A4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9940A3-9949-4804-8E3F-28AF79C37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FD87B6-B536-4AFA-8BE3-F1DD4DA3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A023A4-B9F2-47BB-8EC7-33C02B64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228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6577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567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003044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076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1827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3108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3368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02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1507B-354A-431B-9922-8E9F6C0D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E08001-D4E8-4719-86AD-9FEDFDE65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36EBCC-9752-4DE7-B9A2-6BF7CEB7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E06D62-A9E1-4E58-8959-878DF8751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2370C4-D01D-4516-A322-D1C86A85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209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0673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389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48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C21E0-C463-4C7F-AC3A-E448265E1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37A10A6-7BE8-416D-B5EC-6BF2AB34B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A5B691-4F03-490F-B809-6D5BCBC91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6191E1-9C2A-458F-BC0C-FB5068782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42DDDB-B2D4-45A8-B400-0F9F4D1CD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0B385-3EBE-4A18-B800-880A9B133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402F5A-4640-404E-B11A-31803B44E4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859EFCA-C250-47C2-BBA6-509B0066F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07ABCFF-741C-46F7-8976-2B8D9251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63E0C4-023C-494A-86D5-4F07CD1C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ED97C0-9740-41D3-82A5-3624C053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13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F798DE-AF5C-40E5-9A5F-C167C4063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E604FF-C62D-44BB-A38C-FEFA2B650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6C0F91C-00ED-4DF0-9E13-EC4AD96E9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6D24B20-F023-4056-83CE-82E18F129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F9B18EB-91F6-40CE-8D82-8E3D0A8DDD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49E67EE-8A54-4FB3-9974-2980F9EB5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A1882B1-A6D7-4BCE-8558-55AD4C353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1B017CA-BC49-45FF-BBA9-96AFA58E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479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D3A91A-EDF3-4453-AE3A-FC071CF4E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93CC58F-EEC4-448F-A6A7-9CB663DC0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A219C3C-9493-43EC-AF65-12432545C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1129DB4-A7C0-4098-A09E-89349E513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08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B0ADCD4-958A-47EC-A7EF-416040914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18432E9-5D12-47EE-9766-C50FF8387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0B8A3C6-FFB3-40A6-91BF-A5BE26FF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152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228E80-96D8-49E3-B9BA-363888AA0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FD7FCA-93F8-4AA2-8E82-6856CB87E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1B3C7-1FA9-4498-BA10-979D598E4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518BB8-AF31-4CD0-80A1-1B31307CC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02C8C9-0D98-4A06-A9C8-67FCE1286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984433-D8B5-4A2A-871E-383B8256C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64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E6310-507D-4D2C-A496-8C30B19BB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BB9D5D6-2FDD-4FE0-B153-5D1223AF9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FD429CB-8765-4431-A7DB-9D8AF7D9E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F77860E-DD3E-48E7-A220-FAE71D3D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2DC293B-5F94-4003-A265-C57FDC9F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323A355-DD9A-49A3-8622-3DCB0AC0A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47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357353D-C5A3-4FEE-89ED-A6F28264D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4B94FF-04E6-43DA-9F09-130C68545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7C8459-5A96-4782-A014-506113FC8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AF016-523E-4559-B98B-ACADF36923CA}" type="datetimeFigureOut">
              <a:rPr lang="nl-NL" smtClean="0"/>
              <a:t>3-3-2021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EFE718-E317-4A18-8E0F-613A60511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5E8609-2466-4ED9-B2AA-BCFA85296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711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60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8842248" y="1481328"/>
            <a:ext cx="2926080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l-NL" sz="8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community verbonden</a:t>
            </a: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7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E032D-E329-40F1-BA97-BA17900E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Communicatieplan van de Bijeenkomst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2342559-7E59-4AD6-B535-E2918827C88F}"/>
              </a:ext>
            </a:extLst>
          </p:cNvPr>
          <p:cNvSpPr txBox="1"/>
          <p:nvPr/>
        </p:nvSpPr>
        <p:spPr>
          <a:xfrm>
            <a:off x="838199" y="2244686"/>
            <a:ext cx="103778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Er is communicatieplan gemaakt voor de activiteit met daarin een planning, subdoelen en diverse middelen die worden ingezet.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Er is op basis van de verzamelde gegevens over de doelgroep een passende manier gekozen om hen te bereiken.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Er is een gepaste, </a:t>
            </a:r>
            <a:r>
              <a:rPr lang="nl-NL" sz="2000" b="1" dirty="0"/>
              <a:t>digitale</a:t>
            </a:r>
            <a:r>
              <a:rPr lang="nl-NL" sz="2000" dirty="0"/>
              <a:t> uitnodiging voor de bijeenkomst gemaakt.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N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000" dirty="0"/>
              <a:t>Er is een </a:t>
            </a:r>
            <a:r>
              <a:rPr lang="nl-NL" sz="2000" b="1" dirty="0"/>
              <a:t>platform gekozen </a:t>
            </a:r>
            <a:r>
              <a:rPr lang="nl-NL" sz="2000" dirty="0"/>
              <a:t>om de doelgroep te bereiken voor de activiteit en voor erna.</a:t>
            </a:r>
          </a:p>
        </p:txBody>
      </p:sp>
    </p:spTree>
    <p:extLst>
      <p:ext uri="{BB962C8B-B14F-4D97-AF65-F5344CB8AC3E}">
        <p14:creationId xmlns:p14="http://schemas.microsoft.com/office/powerpoint/2010/main" val="252352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4539B-5B30-43B0-9E25-E744A879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Communicatiemodellen</a:t>
            </a:r>
          </a:p>
        </p:txBody>
      </p:sp>
      <p:pic>
        <p:nvPicPr>
          <p:cNvPr id="2050" name="Picture 2" descr="The AIDA model and how to apply it in the real world - examples and tips">
            <a:extLst>
              <a:ext uri="{FF2B5EF4-FFF2-40B4-BE49-F238E27FC236}">
                <a16:creationId xmlns:a16="http://schemas.microsoft.com/office/drawing/2014/main" id="{5C219508-F7E4-4D91-A429-7F06680D85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" t="5687" r="4685" b="9952"/>
          <a:stretch/>
        </p:blipFill>
        <p:spPr bwMode="auto">
          <a:xfrm>
            <a:off x="636608" y="2106592"/>
            <a:ext cx="3831220" cy="309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7">
            <a:extLst>
              <a:ext uri="{FF2B5EF4-FFF2-40B4-BE49-F238E27FC236}">
                <a16:creationId xmlns:a16="http://schemas.microsoft.com/office/drawing/2014/main" id="{075BDFFD-00E0-44EF-ACE4-26F0F817E7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2768" y="2223641"/>
            <a:ext cx="3347545" cy="3741033"/>
          </a:xfrm>
          <a:prstGeom prst="rect">
            <a:avLst/>
          </a:prstGeom>
        </p:spPr>
      </p:pic>
      <p:pic>
        <p:nvPicPr>
          <p:cNvPr id="8" name="Afbeelding 8">
            <a:extLst>
              <a:ext uri="{FF2B5EF4-FFF2-40B4-BE49-F238E27FC236}">
                <a16:creationId xmlns:a16="http://schemas.microsoft.com/office/drawing/2014/main" id="{DFD7221D-D219-4347-B6AD-7A64151830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424" y="1690688"/>
            <a:ext cx="2743200" cy="418872"/>
          </a:xfrm>
          <a:prstGeom prst="rect">
            <a:avLst/>
          </a:prstGeom>
        </p:spPr>
      </p:pic>
      <p:pic>
        <p:nvPicPr>
          <p:cNvPr id="9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DA16333E-184A-4A75-8021-1605D9F350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437" y="5373662"/>
            <a:ext cx="3294993" cy="47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55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B14D35-D619-4D5A-9D0E-5D0DE4875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 – no go</a:t>
            </a:r>
            <a:br>
              <a:rPr lang="nl-NL" dirty="0"/>
            </a:br>
            <a:r>
              <a:rPr lang="nl-NL" dirty="0"/>
              <a:t>Draaiboek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9ACAE0-E2C5-450D-B298-00A4FCB15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3200" dirty="0"/>
              <a:t>Vorm sluit aan bij de doelgroep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3200" dirty="0"/>
              <a:t>Programma sluit aan bij de doelgroep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3200" dirty="0"/>
              <a:t>Programma sluit aan bij doel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3200" dirty="0"/>
              <a:t>Randvoorwaarden goed geregeld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3200" dirty="0"/>
              <a:t>Organisatie van de bijeenkomst goed geregeld 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E51F0A-9848-4CF2-AC80-046459D9E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Let op dit gaat richting de opdrachtgever het draaiboek heeft een professionele uitstraling.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843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>
                <a:solidFill>
                  <a:srgbClr val="7030A0"/>
                </a:solidFill>
              </a:rPr>
              <a:t>Projectmanagement</a:t>
            </a:r>
            <a:endParaRPr lang="nl-NL" b="1" dirty="0">
              <a:solidFill>
                <a:srgbClr val="7030A0"/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570005"/>
            <a:ext cx="3111908" cy="2377720"/>
          </a:xfrm>
        </p:spPr>
        <p:txBody>
          <a:bodyPr/>
          <a:lstStyle/>
          <a:p>
            <a:pPr marL="0" indent="0">
              <a:buNone/>
            </a:pPr>
            <a:r>
              <a:rPr lang="nl-NL" sz="1400" b="1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/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>
                <a:solidFill>
                  <a:schemeClr val="bg1">
                    <a:lumMod val="85000"/>
                  </a:schemeClr>
                </a:solidFill>
              </a:rPr>
              <a:t> Research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/>
              <a:t>Communicatie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>
                <a:solidFill>
                  <a:schemeClr val="bg1">
                    <a:lumMod val="85000"/>
                  </a:schemeClr>
                </a:solidFill>
              </a:rPr>
              <a:t>Conflicten en belangen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>
                <a:solidFill>
                  <a:schemeClr val="bg1">
                    <a:lumMod val="85000"/>
                  </a:schemeClr>
                </a:solidFill>
              </a:rPr>
              <a:t>Gedragsbeïnvloeding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>
                <a:solidFill>
                  <a:schemeClr val="bg1">
                    <a:lumMod val="85000"/>
                  </a:schemeClr>
                </a:solidFill>
              </a:rPr>
              <a:t>Samenwerken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sz="140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nl-NL" sz="14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4" y="1712880"/>
            <a:ext cx="5246833" cy="270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Begrippen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Projectfasering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Communicatiemodellen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Pyramide van betrokkenheid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/>
        </p:nvGraphicFramePr>
        <p:xfrm>
          <a:off x="2157193" y="5714290"/>
          <a:ext cx="8522645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814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225488491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55364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41280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80817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Vakantie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570005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IBS Toetsing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Kennistoets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Projectplan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Reflectiegesprek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A683C50-DE0C-4708-9834-2B949DF5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Vandaag..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4EC12BF3-8DBF-40BA-9E6E-A932F5F75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09:00	Starten</a:t>
            </a:r>
          </a:p>
          <a:p>
            <a:endParaRPr lang="nl-NL" dirty="0"/>
          </a:p>
          <a:p>
            <a:r>
              <a:rPr lang="nl-NL" dirty="0"/>
              <a:t>10:00	Thomas niet bereikbaar</a:t>
            </a:r>
          </a:p>
          <a:p>
            <a:endParaRPr lang="nl-NL" dirty="0"/>
          </a:p>
          <a:p>
            <a:r>
              <a:rPr lang="nl-NL" dirty="0"/>
              <a:t>11:15	Thomas &amp; Gerjan bellen groepen 	om draaiboek en 		communicatieplan te controleren 	(volgens schema)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3" name="Picture 2" descr="Heb je wat te doen vandaag? - Mommyonline.nl">
            <a:extLst>
              <a:ext uri="{FF2B5EF4-FFF2-40B4-BE49-F238E27FC236}">
                <a16:creationId xmlns:a16="http://schemas.microsoft.com/office/drawing/2014/main" id="{92196C61-14C7-4ADF-98FB-FD22D10AFE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390650"/>
            <a:ext cx="5715000" cy="406717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96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8EC60-D1CC-4C67-BBDC-D8068B37E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nl-NL"/>
              <a:t>Golden </a:t>
            </a:r>
            <a:r>
              <a:rPr lang="nl-NL" err="1"/>
              <a:t>Circle</a:t>
            </a:r>
            <a:endParaRPr lang="nl-NL"/>
          </a:p>
        </p:txBody>
      </p:sp>
      <p:pic>
        <p:nvPicPr>
          <p:cNvPr id="2054" name="Picture 6" descr="Zo verbeter je de Digitale communicatie | Digital Growth Agency">
            <a:extLst>
              <a:ext uri="{FF2B5EF4-FFF2-40B4-BE49-F238E27FC236}">
                <a16:creationId xmlns:a16="http://schemas.microsoft.com/office/drawing/2014/main" id="{0C1881F8-EDA4-40D4-9C0D-7EDA98D2687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379" y="1128126"/>
            <a:ext cx="5807242" cy="460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 descr="Afbeelding met pijl&#10;&#10;Automatisch gegenereerde beschrijving">
            <a:extLst>
              <a:ext uri="{FF2B5EF4-FFF2-40B4-BE49-F238E27FC236}">
                <a16:creationId xmlns:a16="http://schemas.microsoft.com/office/drawing/2014/main" id="{945596F3-59A6-4E35-A6C5-089E388A94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87605">
            <a:off x="3117934" y="3033809"/>
            <a:ext cx="2721780" cy="212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88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E032D-E329-40F1-BA97-BA17900E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Draaiboek van de Bijeenkomst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38D492D-27D4-4EBD-B72A-AACA234FE776}"/>
              </a:ext>
            </a:extLst>
          </p:cNvPr>
          <p:cNvSpPr txBox="1"/>
          <p:nvPr/>
        </p:nvSpPr>
        <p:spPr>
          <a:xfrm>
            <a:off x="2863850" y="3058418"/>
            <a:ext cx="7512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Vorm sluit aan bij de doelgroep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Programma sluit aan bij de doelgroep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Programma sluit aan bij doel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Randvoorwaarden goed geregeld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NL" sz="2400" dirty="0"/>
              <a:t>Organisatie van de bijeenkomst goed geregeld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FAC23EB1-2B4F-4BBC-A4EF-48015F926CB3}"/>
              </a:ext>
            </a:extLst>
          </p:cNvPr>
          <p:cNvSpPr/>
          <p:nvPr/>
        </p:nvSpPr>
        <p:spPr>
          <a:xfrm>
            <a:off x="838200" y="1605558"/>
            <a:ext cx="32494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nl-NL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Live event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1B143ED-8B23-4F51-8AEA-7BF954C4E5EF}"/>
              </a:ext>
            </a:extLst>
          </p:cNvPr>
          <p:cNvSpPr/>
          <p:nvPr/>
        </p:nvSpPr>
        <p:spPr>
          <a:xfrm>
            <a:off x="7336546" y="1605558"/>
            <a:ext cx="40172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Online event </a:t>
            </a:r>
          </a:p>
        </p:txBody>
      </p:sp>
    </p:spTree>
    <p:extLst>
      <p:ext uri="{BB962C8B-B14F-4D97-AF65-F5344CB8AC3E}">
        <p14:creationId xmlns:p14="http://schemas.microsoft.com/office/powerpoint/2010/main" val="69011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7BD7C-BDBA-4451-A282-3FEB30DB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Een succesvolle bijeenkomst: het programma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20B55E3-3A18-4305-B04C-4ABCD279A1FC}"/>
              </a:ext>
            </a:extLst>
          </p:cNvPr>
          <p:cNvSpPr txBox="1"/>
          <p:nvPr/>
        </p:nvSpPr>
        <p:spPr>
          <a:xfrm>
            <a:off x="990600" y="1816100"/>
            <a:ext cx="492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/>
              <a:t>Ritme van het programma </a:t>
            </a:r>
          </a:p>
        </p:txBody>
      </p:sp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15CEA869-0CEC-4EE4-AF5D-AD0B7033142D}"/>
              </a:ext>
            </a:extLst>
          </p:cNvPr>
          <p:cNvSpPr/>
          <p:nvPr/>
        </p:nvSpPr>
        <p:spPr>
          <a:xfrm>
            <a:off x="1162050" y="2718456"/>
            <a:ext cx="8890000" cy="1701800"/>
          </a:xfrm>
          <a:custGeom>
            <a:avLst/>
            <a:gdLst>
              <a:gd name="connsiteX0" fmla="*/ 0 w 8890000"/>
              <a:gd name="connsiteY0" fmla="*/ 825500 h 1701800"/>
              <a:gd name="connsiteX1" fmla="*/ 139700 w 8890000"/>
              <a:gd name="connsiteY1" fmla="*/ 787400 h 1701800"/>
              <a:gd name="connsiteX2" fmla="*/ 177800 w 8890000"/>
              <a:gd name="connsiteY2" fmla="*/ 774700 h 1701800"/>
              <a:gd name="connsiteX3" fmla="*/ 241300 w 8890000"/>
              <a:gd name="connsiteY3" fmla="*/ 762000 h 1701800"/>
              <a:gd name="connsiteX4" fmla="*/ 292100 w 8890000"/>
              <a:gd name="connsiteY4" fmla="*/ 749300 h 1701800"/>
              <a:gd name="connsiteX5" fmla="*/ 431800 w 8890000"/>
              <a:gd name="connsiteY5" fmla="*/ 736600 h 1701800"/>
              <a:gd name="connsiteX6" fmla="*/ 749300 w 8890000"/>
              <a:gd name="connsiteY6" fmla="*/ 736600 h 1701800"/>
              <a:gd name="connsiteX7" fmla="*/ 825500 w 8890000"/>
              <a:gd name="connsiteY7" fmla="*/ 787400 h 1701800"/>
              <a:gd name="connsiteX8" fmla="*/ 850900 w 8890000"/>
              <a:gd name="connsiteY8" fmla="*/ 825500 h 1701800"/>
              <a:gd name="connsiteX9" fmla="*/ 889000 w 8890000"/>
              <a:gd name="connsiteY9" fmla="*/ 850900 h 1701800"/>
              <a:gd name="connsiteX10" fmla="*/ 939800 w 8890000"/>
              <a:gd name="connsiteY10" fmla="*/ 927100 h 1701800"/>
              <a:gd name="connsiteX11" fmla="*/ 952500 w 8890000"/>
              <a:gd name="connsiteY11" fmla="*/ 965200 h 1701800"/>
              <a:gd name="connsiteX12" fmla="*/ 990600 w 8890000"/>
              <a:gd name="connsiteY12" fmla="*/ 990600 h 1701800"/>
              <a:gd name="connsiteX13" fmla="*/ 1092200 w 8890000"/>
              <a:gd name="connsiteY13" fmla="*/ 1104900 h 1701800"/>
              <a:gd name="connsiteX14" fmla="*/ 1168400 w 8890000"/>
              <a:gd name="connsiteY14" fmla="*/ 1168400 h 1701800"/>
              <a:gd name="connsiteX15" fmla="*/ 1206500 w 8890000"/>
              <a:gd name="connsiteY15" fmla="*/ 1244600 h 1701800"/>
              <a:gd name="connsiteX16" fmla="*/ 1282700 w 8890000"/>
              <a:gd name="connsiteY16" fmla="*/ 1308100 h 1701800"/>
              <a:gd name="connsiteX17" fmla="*/ 1346200 w 8890000"/>
              <a:gd name="connsiteY17" fmla="*/ 1371600 h 1701800"/>
              <a:gd name="connsiteX18" fmla="*/ 1422400 w 8890000"/>
              <a:gd name="connsiteY18" fmla="*/ 1435100 h 1701800"/>
              <a:gd name="connsiteX19" fmla="*/ 1485900 w 8890000"/>
              <a:gd name="connsiteY19" fmla="*/ 1498600 h 1701800"/>
              <a:gd name="connsiteX20" fmla="*/ 1511300 w 8890000"/>
              <a:gd name="connsiteY20" fmla="*/ 1536700 h 1701800"/>
              <a:gd name="connsiteX21" fmla="*/ 1587500 w 8890000"/>
              <a:gd name="connsiteY21" fmla="*/ 1600200 h 1701800"/>
              <a:gd name="connsiteX22" fmla="*/ 1625600 w 8890000"/>
              <a:gd name="connsiteY22" fmla="*/ 1612900 h 1701800"/>
              <a:gd name="connsiteX23" fmla="*/ 2133600 w 8890000"/>
              <a:gd name="connsiteY23" fmla="*/ 1600200 h 1701800"/>
              <a:gd name="connsiteX24" fmla="*/ 2209800 w 8890000"/>
              <a:gd name="connsiteY24" fmla="*/ 1549400 h 1701800"/>
              <a:gd name="connsiteX25" fmla="*/ 2298700 w 8890000"/>
              <a:gd name="connsiteY25" fmla="*/ 1473200 h 1701800"/>
              <a:gd name="connsiteX26" fmla="*/ 2349500 w 8890000"/>
              <a:gd name="connsiteY26" fmla="*/ 1422400 h 1701800"/>
              <a:gd name="connsiteX27" fmla="*/ 2400300 w 8890000"/>
              <a:gd name="connsiteY27" fmla="*/ 1384300 h 1701800"/>
              <a:gd name="connsiteX28" fmla="*/ 2451100 w 8890000"/>
              <a:gd name="connsiteY28" fmla="*/ 1333500 h 1701800"/>
              <a:gd name="connsiteX29" fmla="*/ 2489200 w 8890000"/>
              <a:gd name="connsiteY29" fmla="*/ 1308100 h 1701800"/>
              <a:gd name="connsiteX30" fmla="*/ 2565400 w 8890000"/>
              <a:gd name="connsiteY30" fmla="*/ 1244600 h 1701800"/>
              <a:gd name="connsiteX31" fmla="*/ 2628900 w 8890000"/>
              <a:gd name="connsiteY31" fmla="*/ 1181100 h 1701800"/>
              <a:gd name="connsiteX32" fmla="*/ 2667000 w 8890000"/>
              <a:gd name="connsiteY32" fmla="*/ 1143000 h 1701800"/>
              <a:gd name="connsiteX33" fmla="*/ 2743200 w 8890000"/>
              <a:gd name="connsiteY33" fmla="*/ 1092200 h 1701800"/>
              <a:gd name="connsiteX34" fmla="*/ 2819400 w 8890000"/>
              <a:gd name="connsiteY34" fmla="*/ 1016000 h 1701800"/>
              <a:gd name="connsiteX35" fmla="*/ 2857500 w 8890000"/>
              <a:gd name="connsiteY35" fmla="*/ 990600 h 1701800"/>
              <a:gd name="connsiteX36" fmla="*/ 2933700 w 8890000"/>
              <a:gd name="connsiteY36" fmla="*/ 914400 h 1701800"/>
              <a:gd name="connsiteX37" fmla="*/ 3048000 w 8890000"/>
              <a:gd name="connsiteY37" fmla="*/ 876300 h 1701800"/>
              <a:gd name="connsiteX38" fmla="*/ 3086100 w 8890000"/>
              <a:gd name="connsiteY38" fmla="*/ 863600 h 1701800"/>
              <a:gd name="connsiteX39" fmla="*/ 3149600 w 8890000"/>
              <a:gd name="connsiteY39" fmla="*/ 876300 h 1701800"/>
              <a:gd name="connsiteX40" fmla="*/ 3175000 w 8890000"/>
              <a:gd name="connsiteY40" fmla="*/ 914400 h 1701800"/>
              <a:gd name="connsiteX41" fmla="*/ 3213100 w 8890000"/>
              <a:gd name="connsiteY41" fmla="*/ 927100 h 1701800"/>
              <a:gd name="connsiteX42" fmla="*/ 3263900 w 8890000"/>
              <a:gd name="connsiteY42" fmla="*/ 1003300 h 1701800"/>
              <a:gd name="connsiteX43" fmla="*/ 3302000 w 8890000"/>
              <a:gd name="connsiteY43" fmla="*/ 1041400 h 1701800"/>
              <a:gd name="connsiteX44" fmla="*/ 3327400 w 8890000"/>
              <a:gd name="connsiteY44" fmla="*/ 1117600 h 1701800"/>
              <a:gd name="connsiteX45" fmla="*/ 3378200 w 8890000"/>
              <a:gd name="connsiteY45" fmla="*/ 1193800 h 1701800"/>
              <a:gd name="connsiteX46" fmla="*/ 3390900 w 8890000"/>
              <a:gd name="connsiteY46" fmla="*/ 1231900 h 1701800"/>
              <a:gd name="connsiteX47" fmla="*/ 3403600 w 8890000"/>
              <a:gd name="connsiteY47" fmla="*/ 1282700 h 1701800"/>
              <a:gd name="connsiteX48" fmla="*/ 3441700 w 8890000"/>
              <a:gd name="connsiteY48" fmla="*/ 1308100 h 1701800"/>
              <a:gd name="connsiteX49" fmla="*/ 3467100 w 8890000"/>
              <a:gd name="connsiteY49" fmla="*/ 1384300 h 1701800"/>
              <a:gd name="connsiteX50" fmla="*/ 3505200 w 8890000"/>
              <a:gd name="connsiteY50" fmla="*/ 1422400 h 1701800"/>
              <a:gd name="connsiteX51" fmla="*/ 3556000 w 8890000"/>
              <a:gd name="connsiteY51" fmla="*/ 1498600 h 1701800"/>
              <a:gd name="connsiteX52" fmla="*/ 3632200 w 8890000"/>
              <a:gd name="connsiteY52" fmla="*/ 1562100 h 1701800"/>
              <a:gd name="connsiteX53" fmla="*/ 3746500 w 8890000"/>
              <a:gd name="connsiteY53" fmla="*/ 1651000 h 1701800"/>
              <a:gd name="connsiteX54" fmla="*/ 3810000 w 8890000"/>
              <a:gd name="connsiteY54" fmla="*/ 1689100 h 1701800"/>
              <a:gd name="connsiteX55" fmla="*/ 3898900 w 8890000"/>
              <a:gd name="connsiteY55" fmla="*/ 1701800 h 1701800"/>
              <a:gd name="connsiteX56" fmla="*/ 4178300 w 8890000"/>
              <a:gd name="connsiteY56" fmla="*/ 1689100 h 1701800"/>
              <a:gd name="connsiteX57" fmla="*/ 4216400 w 8890000"/>
              <a:gd name="connsiteY57" fmla="*/ 1663700 h 1701800"/>
              <a:gd name="connsiteX58" fmla="*/ 4254500 w 8890000"/>
              <a:gd name="connsiteY58" fmla="*/ 1651000 h 1701800"/>
              <a:gd name="connsiteX59" fmla="*/ 4330700 w 8890000"/>
              <a:gd name="connsiteY59" fmla="*/ 1574800 h 1701800"/>
              <a:gd name="connsiteX60" fmla="*/ 4368800 w 8890000"/>
              <a:gd name="connsiteY60" fmla="*/ 1536700 h 1701800"/>
              <a:gd name="connsiteX61" fmla="*/ 4406900 w 8890000"/>
              <a:gd name="connsiteY61" fmla="*/ 1511300 h 1701800"/>
              <a:gd name="connsiteX62" fmla="*/ 4470400 w 8890000"/>
              <a:gd name="connsiteY62" fmla="*/ 1435100 h 1701800"/>
              <a:gd name="connsiteX63" fmla="*/ 4559300 w 8890000"/>
              <a:gd name="connsiteY63" fmla="*/ 1333500 h 1701800"/>
              <a:gd name="connsiteX64" fmla="*/ 4622800 w 8890000"/>
              <a:gd name="connsiteY64" fmla="*/ 1270000 h 1701800"/>
              <a:gd name="connsiteX65" fmla="*/ 4699000 w 8890000"/>
              <a:gd name="connsiteY65" fmla="*/ 1193800 h 1701800"/>
              <a:gd name="connsiteX66" fmla="*/ 4737100 w 8890000"/>
              <a:gd name="connsiteY66" fmla="*/ 1155700 h 1701800"/>
              <a:gd name="connsiteX67" fmla="*/ 4813300 w 8890000"/>
              <a:gd name="connsiteY67" fmla="*/ 1079500 h 1701800"/>
              <a:gd name="connsiteX68" fmla="*/ 4851400 w 8890000"/>
              <a:gd name="connsiteY68" fmla="*/ 1041400 h 1701800"/>
              <a:gd name="connsiteX69" fmla="*/ 4864100 w 8890000"/>
              <a:gd name="connsiteY69" fmla="*/ 1003300 h 1701800"/>
              <a:gd name="connsiteX70" fmla="*/ 4927600 w 8890000"/>
              <a:gd name="connsiteY70" fmla="*/ 927100 h 1701800"/>
              <a:gd name="connsiteX71" fmla="*/ 4978400 w 8890000"/>
              <a:gd name="connsiteY71" fmla="*/ 850900 h 1701800"/>
              <a:gd name="connsiteX72" fmla="*/ 5003800 w 8890000"/>
              <a:gd name="connsiteY72" fmla="*/ 812800 h 1701800"/>
              <a:gd name="connsiteX73" fmla="*/ 5080000 w 8890000"/>
              <a:gd name="connsiteY73" fmla="*/ 749300 h 1701800"/>
              <a:gd name="connsiteX74" fmla="*/ 5168900 w 8890000"/>
              <a:gd name="connsiteY74" fmla="*/ 635000 h 1701800"/>
              <a:gd name="connsiteX75" fmla="*/ 5207000 w 8890000"/>
              <a:gd name="connsiteY75" fmla="*/ 609600 h 1701800"/>
              <a:gd name="connsiteX76" fmla="*/ 5245100 w 8890000"/>
              <a:gd name="connsiteY76" fmla="*/ 571500 h 1701800"/>
              <a:gd name="connsiteX77" fmla="*/ 5321300 w 8890000"/>
              <a:gd name="connsiteY77" fmla="*/ 546100 h 1701800"/>
              <a:gd name="connsiteX78" fmla="*/ 5880100 w 8890000"/>
              <a:gd name="connsiteY78" fmla="*/ 558800 h 1701800"/>
              <a:gd name="connsiteX79" fmla="*/ 5905500 w 8890000"/>
              <a:gd name="connsiteY79" fmla="*/ 596900 h 1701800"/>
              <a:gd name="connsiteX80" fmla="*/ 5981700 w 8890000"/>
              <a:gd name="connsiteY80" fmla="*/ 647700 h 1701800"/>
              <a:gd name="connsiteX81" fmla="*/ 6057900 w 8890000"/>
              <a:gd name="connsiteY81" fmla="*/ 711200 h 1701800"/>
              <a:gd name="connsiteX82" fmla="*/ 6083300 w 8890000"/>
              <a:gd name="connsiteY82" fmla="*/ 749300 h 1701800"/>
              <a:gd name="connsiteX83" fmla="*/ 6261100 w 8890000"/>
              <a:gd name="connsiteY83" fmla="*/ 876300 h 1701800"/>
              <a:gd name="connsiteX84" fmla="*/ 6299200 w 8890000"/>
              <a:gd name="connsiteY84" fmla="*/ 901700 h 1701800"/>
              <a:gd name="connsiteX85" fmla="*/ 6337300 w 8890000"/>
              <a:gd name="connsiteY85" fmla="*/ 939800 h 1701800"/>
              <a:gd name="connsiteX86" fmla="*/ 6413500 w 8890000"/>
              <a:gd name="connsiteY86" fmla="*/ 990600 h 1701800"/>
              <a:gd name="connsiteX87" fmla="*/ 6438900 w 8890000"/>
              <a:gd name="connsiteY87" fmla="*/ 1028700 h 1701800"/>
              <a:gd name="connsiteX88" fmla="*/ 6515100 w 8890000"/>
              <a:gd name="connsiteY88" fmla="*/ 1079500 h 1701800"/>
              <a:gd name="connsiteX89" fmla="*/ 6553200 w 8890000"/>
              <a:gd name="connsiteY89" fmla="*/ 1104900 h 1701800"/>
              <a:gd name="connsiteX90" fmla="*/ 6667500 w 8890000"/>
              <a:gd name="connsiteY90" fmla="*/ 1219200 h 1701800"/>
              <a:gd name="connsiteX91" fmla="*/ 6705600 w 8890000"/>
              <a:gd name="connsiteY91" fmla="*/ 1257300 h 1701800"/>
              <a:gd name="connsiteX92" fmla="*/ 6769100 w 8890000"/>
              <a:gd name="connsiteY92" fmla="*/ 1320800 h 1701800"/>
              <a:gd name="connsiteX93" fmla="*/ 6794500 w 8890000"/>
              <a:gd name="connsiteY93" fmla="*/ 1371600 h 1701800"/>
              <a:gd name="connsiteX94" fmla="*/ 6819900 w 8890000"/>
              <a:gd name="connsiteY94" fmla="*/ 1447800 h 1701800"/>
              <a:gd name="connsiteX95" fmla="*/ 6908800 w 8890000"/>
              <a:gd name="connsiteY95" fmla="*/ 1536700 h 1701800"/>
              <a:gd name="connsiteX96" fmla="*/ 6946900 w 8890000"/>
              <a:gd name="connsiteY96" fmla="*/ 1574800 h 1701800"/>
              <a:gd name="connsiteX97" fmla="*/ 7035800 w 8890000"/>
              <a:gd name="connsiteY97" fmla="*/ 1612900 h 1701800"/>
              <a:gd name="connsiteX98" fmla="*/ 7124700 w 8890000"/>
              <a:gd name="connsiteY98" fmla="*/ 1676400 h 1701800"/>
              <a:gd name="connsiteX99" fmla="*/ 7518400 w 8890000"/>
              <a:gd name="connsiteY99" fmla="*/ 1663700 h 1701800"/>
              <a:gd name="connsiteX100" fmla="*/ 7569200 w 8890000"/>
              <a:gd name="connsiteY100" fmla="*/ 1625600 h 1701800"/>
              <a:gd name="connsiteX101" fmla="*/ 7632700 w 8890000"/>
              <a:gd name="connsiteY101" fmla="*/ 1600200 h 1701800"/>
              <a:gd name="connsiteX102" fmla="*/ 7721600 w 8890000"/>
              <a:gd name="connsiteY102" fmla="*/ 1524000 h 1701800"/>
              <a:gd name="connsiteX103" fmla="*/ 7759700 w 8890000"/>
              <a:gd name="connsiteY103" fmla="*/ 1485900 h 1701800"/>
              <a:gd name="connsiteX104" fmla="*/ 7797800 w 8890000"/>
              <a:gd name="connsiteY104" fmla="*/ 1460500 h 1701800"/>
              <a:gd name="connsiteX105" fmla="*/ 7835900 w 8890000"/>
              <a:gd name="connsiteY105" fmla="*/ 1409700 h 1701800"/>
              <a:gd name="connsiteX106" fmla="*/ 7874000 w 8890000"/>
              <a:gd name="connsiteY106" fmla="*/ 1371600 h 1701800"/>
              <a:gd name="connsiteX107" fmla="*/ 7899400 w 8890000"/>
              <a:gd name="connsiteY107" fmla="*/ 1320800 h 1701800"/>
              <a:gd name="connsiteX108" fmla="*/ 7962900 w 8890000"/>
              <a:gd name="connsiteY108" fmla="*/ 1231900 h 1701800"/>
              <a:gd name="connsiteX109" fmla="*/ 7975600 w 8890000"/>
              <a:gd name="connsiteY109" fmla="*/ 1193800 h 1701800"/>
              <a:gd name="connsiteX110" fmla="*/ 7988300 w 8890000"/>
              <a:gd name="connsiteY110" fmla="*/ 1143000 h 1701800"/>
              <a:gd name="connsiteX111" fmla="*/ 8039100 w 8890000"/>
              <a:gd name="connsiteY111" fmla="*/ 1066800 h 1701800"/>
              <a:gd name="connsiteX112" fmla="*/ 8102600 w 8890000"/>
              <a:gd name="connsiteY112" fmla="*/ 977900 h 1701800"/>
              <a:gd name="connsiteX113" fmla="*/ 8153400 w 8890000"/>
              <a:gd name="connsiteY113" fmla="*/ 901700 h 1701800"/>
              <a:gd name="connsiteX114" fmla="*/ 8204200 w 8890000"/>
              <a:gd name="connsiteY114" fmla="*/ 825500 h 1701800"/>
              <a:gd name="connsiteX115" fmla="*/ 8229600 w 8890000"/>
              <a:gd name="connsiteY115" fmla="*/ 787400 h 1701800"/>
              <a:gd name="connsiteX116" fmla="*/ 8280400 w 8890000"/>
              <a:gd name="connsiteY116" fmla="*/ 749300 h 1701800"/>
              <a:gd name="connsiteX117" fmla="*/ 8331200 w 8890000"/>
              <a:gd name="connsiteY117" fmla="*/ 660400 h 1701800"/>
              <a:gd name="connsiteX118" fmla="*/ 8382000 w 8890000"/>
              <a:gd name="connsiteY118" fmla="*/ 609600 h 1701800"/>
              <a:gd name="connsiteX119" fmla="*/ 8458200 w 8890000"/>
              <a:gd name="connsiteY119" fmla="*/ 546100 h 1701800"/>
              <a:gd name="connsiteX120" fmla="*/ 8496300 w 8890000"/>
              <a:gd name="connsiteY120" fmla="*/ 495300 h 1701800"/>
              <a:gd name="connsiteX121" fmla="*/ 8547100 w 8890000"/>
              <a:gd name="connsiteY121" fmla="*/ 419100 h 1701800"/>
              <a:gd name="connsiteX122" fmla="*/ 8610600 w 8890000"/>
              <a:gd name="connsiteY122" fmla="*/ 342900 h 1701800"/>
              <a:gd name="connsiteX123" fmla="*/ 8648700 w 8890000"/>
              <a:gd name="connsiteY123" fmla="*/ 304800 h 1701800"/>
              <a:gd name="connsiteX124" fmla="*/ 8674100 w 8890000"/>
              <a:gd name="connsiteY124" fmla="*/ 266700 h 1701800"/>
              <a:gd name="connsiteX125" fmla="*/ 8890000 w 8890000"/>
              <a:gd name="connsiteY125" fmla="*/ 12700 h 1701800"/>
              <a:gd name="connsiteX126" fmla="*/ 8890000 w 8890000"/>
              <a:gd name="connsiteY126" fmla="*/ 0 h 17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8890000" h="1701800">
                <a:moveTo>
                  <a:pt x="0" y="825500"/>
                </a:moveTo>
                <a:cubicBezTo>
                  <a:pt x="163474" y="771009"/>
                  <a:pt x="-3906" y="823302"/>
                  <a:pt x="139700" y="787400"/>
                </a:cubicBezTo>
                <a:cubicBezTo>
                  <a:pt x="152687" y="784153"/>
                  <a:pt x="164813" y="777947"/>
                  <a:pt x="177800" y="774700"/>
                </a:cubicBezTo>
                <a:cubicBezTo>
                  <a:pt x="198741" y="769465"/>
                  <a:pt x="220228" y="766683"/>
                  <a:pt x="241300" y="762000"/>
                </a:cubicBezTo>
                <a:cubicBezTo>
                  <a:pt x="258339" y="758214"/>
                  <a:pt x="274799" y="751607"/>
                  <a:pt x="292100" y="749300"/>
                </a:cubicBezTo>
                <a:cubicBezTo>
                  <a:pt x="338449" y="743120"/>
                  <a:pt x="385233" y="740833"/>
                  <a:pt x="431800" y="736600"/>
                </a:cubicBezTo>
                <a:cubicBezTo>
                  <a:pt x="547413" y="698062"/>
                  <a:pt x="532660" y="697914"/>
                  <a:pt x="749300" y="736600"/>
                </a:cubicBezTo>
                <a:cubicBezTo>
                  <a:pt x="779352" y="741966"/>
                  <a:pt x="825500" y="787400"/>
                  <a:pt x="825500" y="787400"/>
                </a:cubicBezTo>
                <a:cubicBezTo>
                  <a:pt x="833967" y="800100"/>
                  <a:pt x="840107" y="814707"/>
                  <a:pt x="850900" y="825500"/>
                </a:cubicBezTo>
                <a:cubicBezTo>
                  <a:pt x="861693" y="836293"/>
                  <a:pt x="878949" y="839413"/>
                  <a:pt x="889000" y="850900"/>
                </a:cubicBezTo>
                <a:cubicBezTo>
                  <a:pt x="909102" y="873874"/>
                  <a:pt x="930147" y="898140"/>
                  <a:pt x="939800" y="927100"/>
                </a:cubicBezTo>
                <a:cubicBezTo>
                  <a:pt x="944033" y="939800"/>
                  <a:pt x="944137" y="954747"/>
                  <a:pt x="952500" y="965200"/>
                </a:cubicBezTo>
                <a:cubicBezTo>
                  <a:pt x="962035" y="977119"/>
                  <a:pt x="977900" y="982133"/>
                  <a:pt x="990600" y="990600"/>
                </a:cubicBezTo>
                <a:cubicBezTo>
                  <a:pt x="1021139" y="1036409"/>
                  <a:pt x="1040004" y="1070103"/>
                  <a:pt x="1092200" y="1104900"/>
                </a:cubicBezTo>
                <a:cubicBezTo>
                  <a:pt x="1129662" y="1129875"/>
                  <a:pt x="1137842" y="1131730"/>
                  <a:pt x="1168400" y="1168400"/>
                </a:cubicBezTo>
                <a:cubicBezTo>
                  <a:pt x="1268318" y="1288301"/>
                  <a:pt x="1130130" y="1130044"/>
                  <a:pt x="1206500" y="1244600"/>
                </a:cubicBezTo>
                <a:cubicBezTo>
                  <a:pt x="1226057" y="1273936"/>
                  <a:pt x="1254587" y="1289358"/>
                  <a:pt x="1282700" y="1308100"/>
                </a:cubicBezTo>
                <a:cubicBezTo>
                  <a:pt x="1329267" y="1377950"/>
                  <a:pt x="1282700" y="1318683"/>
                  <a:pt x="1346200" y="1371600"/>
                </a:cubicBezTo>
                <a:cubicBezTo>
                  <a:pt x="1443986" y="1453088"/>
                  <a:pt x="1327805" y="1372037"/>
                  <a:pt x="1422400" y="1435100"/>
                </a:cubicBezTo>
                <a:cubicBezTo>
                  <a:pt x="1490133" y="1536700"/>
                  <a:pt x="1401233" y="1413933"/>
                  <a:pt x="1485900" y="1498600"/>
                </a:cubicBezTo>
                <a:cubicBezTo>
                  <a:pt x="1496693" y="1509393"/>
                  <a:pt x="1501529" y="1524974"/>
                  <a:pt x="1511300" y="1536700"/>
                </a:cubicBezTo>
                <a:cubicBezTo>
                  <a:pt x="1531362" y="1560775"/>
                  <a:pt x="1558957" y="1585929"/>
                  <a:pt x="1587500" y="1600200"/>
                </a:cubicBezTo>
                <a:cubicBezTo>
                  <a:pt x="1599474" y="1606187"/>
                  <a:pt x="1612900" y="1608667"/>
                  <a:pt x="1625600" y="1612900"/>
                </a:cubicBezTo>
                <a:lnTo>
                  <a:pt x="2133600" y="1600200"/>
                </a:lnTo>
                <a:cubicBezTo>
                  <a:pt x="2163948" y="1596901"/>
                  <a:pt x="2209800" y="1549400"/>
                  <a:pt x="2209800" y="1549400"/>
                </a:cubicBezTo>
                <a:cubicBezTo>
                  <a:pt x="2260550" y="1473275"/>
                  <a:pt x="2203259" y="1547432"/>
                  <a:pt x="2298700" y="1473200"/>
                </a:cubicBezTo>
                <a:cubicBezTo>
                  <a:pt x="2317603" y="1458498"/>
                  <a:pt x="2331478" y="1438169"/>
                  <a:pt x="2349500" y="1422400"/>
                </a:cubicBezTo>
                <a:cubicBezTo>
                  <a:pt x="2365430" y="1408462"/>
                  <a:pt x="2384370" y="1398238"/>
                  <a:pt x="2400300" y="1384300"/>
                </a:cubicBezTo>
                <a:cubicBezTo>
                  <a:pt x="2418322" y="1368531"/>
                  <a:pt x="2432918" y="1349085"/>
                  <a:pt x="2451100" y="1333500"/>
                </a:cubicBezTo>
                <a:cubicBezTo>
                  <a:pt x="2462689" y="1323567"/>
                  <a:pt x="2477474" y="1317871"/>
                  <a:pt x="2489200" y="1308100"/>
                </a:cubicBezTo>
                <a:cubicBezTo>
                  <a:pt x="2586986" y="1226612"/>
                  <a:pt x="2470805" y="1307663"/>
                  <a:pt x="2565400" y="1244600"/>
                </a:cubicBezTo>
                <a:cubicBezTo>
                  <a:pt x="2611967" y="1174750"/>
                  <a:pt x="2565400" y="1234017"/>
                  <a:pt x="2628900" y="1181100"/>
                </a:cubicBezTo>
                <a:cubicBezTo>
                  <a:pt x="2642698" y="1169602"/>
                  <a:pt x="2652823" y="1154027"/>
                  <a:pt x="2667000" y="1143000"/>
                </a:cubicBezTo>
                <a:cubicBezTo>
                  <a:pt x="2691097" y="1124258"/>
                  <a:pt x="2721614" y="1113786"/>
                  <a:pt x="2743200" y="1092200"/>
                </a:cubicBezTo>
                <a:cubicBezTo>
                  <a:pt x="2768600" y="1066800"/>
                  <a:pt x="2789512" y="1035925"/>
                  <a:pt x="2819400" y="1016000"/>
                </a:cubicBezTo>
                <a:cubicBezTo>
                  <a:pt x="2832100" y="1007533"/>
                  <a:pt x="2846092" y="1000741"/>
                  <a:pt x="2857500" y="990600"/>
                </a:cubicBezTo>
                <a:cubicBezTo>
                  <a:pt x="2884348" y="966735"/>
                  <a:pt x="2899622" y="925759"/>
                  <a:pt x="2933700" y="914400"/>
                </a:cubicBezTo>
                <a:lnTo>
                  <a:pt x="3048000" y="876300"/>
                </a:lnTo>
                <a:lnTo>
                  <a:pt x="3086100" y="863600"/>
                </a:lnTo>
                <a:cubicBezTo>
                  <a:pt x="3107267" y="867833"/>
                  <a:pt x="3130858" y="865590"/>
                  <a:pt x="3149600" y="876300"/>
                </a:cubicBezTo>
                <a:cubicBezTo>
                  <a:pt x="3162852" y="883873"/>
                  <a:pt x="3163081" y="904865"/>
                  <a:pt x="3175000" y="914400"/>
                </a:cubicBezTo>
                <a:cubicBezTo>
                  <a:pt x="3185453" y="922763"/>
                  <a:pt x="3200400" y="922867"/>
                  <a:pt x="3213100" y="927100"/>
                </a:cubicBezTo>
                <a:cubicBezTo>
                  <a:pt x="3334643" y="1048643"/>
                  <a:pt x="3190382" y="893022"/>
                  <a:pt x="3263900" y="1003300"/>
                </a:cubicBezTo>
                <a:cubicBezTo>
                  <a:pt x="3273863" y="1018244"/>
                  <a:pt x="3289300" y="1028700"/>
                  <a:pt x="3302000" y="1041400"/>
                </a:cubicBezTo>
                <a:cubicBezTo>
                  <a:pt x="3310467" y="1066800"/>
                  <a:pt x="3312548" y="1095323"/>
                  <a:pt x="3327400" y="1117600"/>
                </a:cubicBezTo>
                <a:cubicBezTo>
                  <a:pt x="3344333" y="1143000"/>
                  <a:pt x="3368547" y="1164840"/>
                  <a:pt x="3378200" y="1193800"/>
                </a:cubicBezTo>
                <a:cubicBezTo>
                  <a:pt x="3382433" y="1206500"/>
                  <a:pt x="3387222" y="1219028"/>
                  <a:pt x="3390900" y="1231900"/>
                </a:cubicBezTo>
                <a:cubicBezTo>
                  <a:pt x="3395695" y="1248683"/>
                  <a:pt x="3393918" y="1268177"/>
                  <a:pt x="3403600" y="1282700"/>
                </a:cubicBezTo>
                <a:cubicBezTo>
                  <a:pt x="3412067" y="1295400"/>
                  <a:pt x="3429000" y="1299633"/>
                  <a:pt x="3441700" y="1308100"/>
                </a:cubicBezTo>
                <a:cubicBezTo>
                  <a:pt x="3450167" y="1333500"/>
                  <a:pt x="3448168" y="1365368"/>
                  <a:pt x="3467100" y="1384300"/>
                </a:cubicBezTo>
                <a:cubicBezTo>
                  <a:pt x="3479800" y="1397000"/>
                  <a:pt x="3494173" y="1408223"/>
                  <a:pt x="3505200" y="1422400"/>
                </a:cubicBezTo>
                <a:cubicBezTo>
                  <a:pt x="3523942" y="1446497"/>
                  <a:pt x="3534414" y="1477014"/>
                  <a:pt x="3556000" y="1498600"/>
                </a:cubicBezTo>
                <a:cubicBezTo>
                  <a:pt x="3667310" y="1609910"/>
                  <a:pt x="3526112" y="1473693"/>
                  <a:pt x="3632200" y="1562100"/>
                </a:cubicBezTo>
                <a:cubicBezTo>
                  <a:pt x="3734139" y="1647049"/>
                  <a:pt x="3583539" y="1547297"/>
                  <a:pt x="3746500" y="1651000"/>
                </a:cubicBezTo>
                <a:cubicBezTo>
                  <a:pt x="3767325" y="1664252"/>
                  <a:pt x="3785564" y="1685609"/>
                  <a:pt x="3810000" y="1689100"/>
                </a:cubicBezTo>
                <a:lnTo>
                  <a:pt x="3898900" y="1701800"/>
                </a:lnTo>
                <a:cubicBezTo>
                  <a:pt x="3992033" y="1697567"/>
                  <a:pt x="4085735" y="1700208"/>
                  <a:pt x="4178300" y="1689100"/>
                </a:cubicBezTo>
                <a:cubicBezTo>
                  <a:pt x="4193455" y="1687281"/>
                  <a:pt x="4202748" y="1670526"/>
                  <a:pt x="4216400" y="1663700"/>
                </a:cubicBezTo>
                <a:cubicBezTo>
                  <a:pt x="4228374" y="1657713"/>
                  <a:pt x="4241800" y="1655233"/>
                  <a:pt x="4254500" y="1651000"/>
                </a:cubicBezTo>
                <a:lnTo>
                  <a:pt x="4330700" y="1574800"/>
                </a:lnTo>
                <a:cubicBezTo>
                  <a:pt x="4343400" y="1562100"/>
                  <a:pt x="4353856" y="1546663"/>
                  <a:pt x="4368800" y="1536700"/>
                </a:cubicBezTo>
                <a:lnTo>
                  <a:pt x="4406900" y="1511300"/>
                </a:lnTo>
                <a:cubicBezTo>
                  <a:pt x="4497664" y="1375154"/>
                  <a:pt x="4356317" y="1581779"/>
                  <a:pt x="4470400" y="1435100"/>
                </a:cubicBezTo>
                <a:cubicBezTo>
                  <a:pt x="4550182" y="1332523"/>
                  <a:pt x="4485542" y="1382672"/>
                  <a:pt x="4559300" y="1333500"/>
                </a:cubicBezTo>
                <a:cubicBezTo>
                  <a:pt x="4611639" y="1254991"/>
                  <a:pt x="4553527" y="1331576"/>
                  <a:pt x="4622800" y="1270000"/>
                </a:cubicBezTo>
                <a:cubicBezTo>
                  <a:pt x="4649648" y="1246135"/>
                  <a:pt x="4673600" y="1219200"/>
                  <a:pt x="4699000" y="1193800"/>
                </a:cubicBezTo>
                <a:lnTo>
                  <a:pt x="4737100" y="1155700"/>
                </a:lnTo>
                <a:lnTo>
                  <a:pt x="4813300" y="1079500"/>
                </a:lnTo>
                <a:lnTo>
                  <a:pt x="4851400" y="1041400"/>
                </a:lnTo>
                <a:cubicBezTo>
                  <a:pt x="4855633" y="1028700"/>
                  <a:pt x="4858113" y="1015274"/>
                  <a:pt x="4864100" y="1003300"/>
                </a:cubicBezTo>
                <a:cubicBezTo>
                  <a:pt x="4881781" y="967937"/>
                  <a:pt x="4899513" y="955187"/>
                  <a:pt x="4927600" y="927100"/>
                </a:cubicBezTo>
                <a:cubicBezTo>
                  <a:pt x="4949919" y="860143"/>
                  <a:pt x="4925549" y="914321"/>
                  <a:pt x="4978400" y="850900"/>
                </a:cubicBezTo>
                <a:cubicBezTo>
                  <a:pt x="4988171" y="839174"/>
                  <a:pt x="4993007" y="823593"/>
                  <a:pt x="5003800" y="812800"/>
                </a:cubicBezTo>
                <a:cubicBezTo>
                  <a:pt x="5077178" y="739422"/>
                  <a:pt x="5007180" y="842925"/>
                  <a:pt x="5080000" y="749300"/>
                </a:cubicBezTo>
                <a:cubicBezTo>
                  <a:pt x="5132170" y="682224"/>
                  <a:pt x="5114270" y="680525"/>
                  <a:pt x="5168900" y="635000"/>
                </a:cubicBezTo>
                <a:cubicBezTo>
                  <a:pt x="5180626" y="625229"/>
                  <a:pt x="5195274" y="619371"/>
                  <a:pt x="5207000" y="609600"/>
                </a:cubicBezTo>
                <a:cubicBezTo>
                  <a:pt x="5220798" y="598102"/>
                  <a:pt x="5229400" y="580222"/>
                  <a:pt x="5245100" y="571500"/>
                </a:cubicBezTo>
                <a:cubicBezTo>
                  <a:pt x="5268505" y="558497"/>
                  <a:pt x="5321300" y="546100"/>
                  <a:pt x="5321300" y="546100"/>
                </a:cubicBezTo>
                <a:cubicBezTo>
                  <a:pt x="5507567" y="550333"/>
                  <a:pt x="5694486" y="542660"/>
                  <a:pt x="5880100" y="558800"/>
                </a:cubicBezTo>
                <a:cubicBezTo>
                  <a:pt x="5895306" y="560122"/>
                  <a:pt x="5894013" y="586849"/>
                  <a:pt x="5905500" y="596900"/>
                </a:cubicBezTo>
                <a:cubicBezTo>
                  <a:pt x="5928474" y="617002"/>
                  <a:pt x="5960114" y="626114"/>
                  <a:pt x="5981700" y="647700"/>
                </a:cubicBezTo>
                <a:cubicBezTo>
                  <a:pt x="6030593" y="696593"/>
                  <a:pt x="6004856" y="675837"/>
                  <a:pt x="6057900" y="711200"/>
                </a:cubicBezTo>
                <a:cubicBezTo>
                  <a:pt x="6066367" y="723900"/>
                  <a:pt x="6071955" y="739089"/>
                  <a:pt x="6083300" y="749300"/>
                </a:cubicBezTo>
                <a:cubicBezTo>
                  <a:pt x="6128308" y="789807"/>
                  <a:pt x="6208096" y="840964"/>
                  <a:pt x="6261100" y="876300"/>
                </a:cubicBezTo>
                <a:cubicBezTo>
                  <a:pt x="6273800" y="884767"/>
                  <a:pt x="6288407" y="890907"/>
                  <a:pt x="6299200" y="901700"/>
                </a:cubicBezTo>
                <a:cubicBezTo>
                  <a:pt x="6311900" y="914400"/>
                  <a:pt x="6323123" y="928773"/>
                  <a:pt x="6337300" y="939800"/>
                </a:cubicBezTo>
                <a:cubicBezTo>
                  <a:pt x="6361397" y="958542"/>
                  <a:pt x="6413500" y="990600"/>
                  <a:pt x="6413500" y="990600"/>
                </a:cubicBezTo>
                <a:cubicBezTo>
                  <a:pt x="6421967" y="1003300"/>
                  <a:pt x="6427413" y="1018649"/>
                  <a:pt x="6438900" y="1028700"/>
                </a:cubicBezTo>
                <a:cubicBezTo>
                  <a:pt x="6461874" y="1048802"/>
                  <a:pt x="6489700" y="1062567"/>
                  <a:pt x="6515100" y="1079500"/>
                </a:cubicBezTo>
                <a:cubicBezTo>
                  <a:pt x="6527800" y="1087967"/>
                  <a:pt x="6542407" y="1094107"/>
                  <a:pt x="6553200" y="1104900"/>
                </a:cubicBezTo>
                <a:lnTo>
                  <a:pt x="6667500" y="1219200"/>
                </a:lnTo>
                <a:cubicBezTo>
                  <a:pt x="6680200" y="1231900"/>
                  <a:pt x="6695637" y="1242356"/>
                  <a:pt x="6705600" y="1257300"/>
                </a:cubicBezTo>
                <a:cubicBezTo>
                  <a:pt x="6739467" y="1308100"/>
                  <a:pt x="6718300" y="1286933"/>
                  <a:pt x="6769100" y="1320800"/>
                </a:cubicBezTo>
                <a:cubicBezTo>
                  <a:pt x="6777567" y="1337733"/>
                  <a:pt x="6787469" y="1354022"/>
                  <a:pt x="6794500" y="1371600"/>
                </a:cubicBezTo>
                <a:cubicBezTo>
                  <a:pt x="6804444" y="1396459"/>
                  <a:pt x="6800968" y="1428868"/>
                  <a:pt x="6819900" y="1447800"/>
                </a:cubicBezTo>
                <a:lnTo>
                  <a:pt x="6908800" y="1536700"/>
                </a:lnTo>
                <a:cubicBezTo>
                  <a:pt x="6921500" y="1549400"/>
                  <a:pt x="6929861" y="1569120"/>
                  <a:pt x="6946900" y="1574800"/>
                </a:cubicBezTo>
                <a:cubicBezTo>
                  <a:pt x="6989644" y="1589048"/>
                  <a:pt x="6991858" y="1587791"/>
                  <a:pt x="7035800" y="1612900"/>
                </a:cubicBezTo>
                <a:cubicBezTo>
                  <a:pt x="7061799" y="1627756"/>
                  <a:pt x="7102894" y="1660045"/>
                  <a:pt x="7124700" y="1676400"/>
                </a:cubicBezTo>
                <a:cubicBezTo>
                  <a:pt x="7255933" y="1672167"/>
                  <a:pt x="7387948" y="1678609"/>
                  <a:pt x="7518400" y="1663700"/>
                </a:cubicBezTo>
                <a:cubicBezTo>
                  <a:pt x="7539430" y="1661297"/>
                  <a:pt x="7550697" y="1635879"/>
                  <a:pt x="7569200" y="1625600"/>
                </a:cubicBezTo>
                <a:cubicBezTo>
                  <a:pt x="7589128" y="1614529"/>
                  <a:pt x="7611533" y="1608667"/>
                  <a:pt x="7632700" y="1600200"/>
                </a:cubicBezTo>
                <a:cubicBezTo>
                  <a:pt x="7785331" y="1447569"/>
                  <a:pt x="7605549" y="1620709"/>
                  <a:pt x="7721600" y="1524000"/>
                </a:cubicBezTo>
                <a:cubicBezTo>
                  <a:pt x="7735398" y="1512502"/>
                  <a:pt x="7745902" y="1497398"/>
                  <a:pt x="7759700" y="1485900"/>
                </a:cubicBezTo>
                <a:cubicBezTo>
                  <a:pt x="7771426" y="1476129"/>
                  <a:pt x="7787007" y="1471293"/>
                  <a:pt x="7797800" y="1460500"/>
                </a:cubicBezTo>
                <a:cubicBezTo>
                  <a:pt x="7812767" y="1445533"/>
                  <a:pt x="7822125" y="1425771"/>
                  <a:pt x="7835900" y="1409700"/>
                </a:cubicBezTo>
                <a:cubicBezTo>
                  <a:pt x="7847589" y="1396063"/>
                  <a:pt x="7863561" y="1386215"/>
                  <a:pt x="7874000" y="1371600"/>
                </a:cubicBezTo>
                <a:cubicBezTo>
                  <a:pt x="7885004" y="1356194"/>
                  <a:pt x="7889366" y="1336854"/>
                  <a:pt x="7899400" y="1320800"/>
                </a:cubicBezTo>
                <a:cubicBezTo>
                  <a:pt x="7913782" y="1297789"/>
                  <a:pt x="7949466" y="1258767"/>
                  <a:pt x="7962900" y="1231900"/>
                </a:cubicBezTo>
                <a:cubicBezTo>
                  <a:pt x="7968887" y="1219926"/>
                  <a:pt x="7971922" y="1206672"/>
                  <a:pt x="7975600" y="1193800"/>
                </a:cubicBezTo>
                <a:cubicBezTo>
                  <a:pt x="7980395" y="1177017"/>
                  <a:pt x="7980494" y="1158612"/>
                  <a:pt x="7988300" y="1143000"/>
                </a:cubicBezTo>
                <a:cubicBezTo>
                  <a:pt x="8001952" y="1115696"/>
                  <a:pt x="8022167" y="1092200"/>
                  <a:pt x="8039100" y="1066800"/>
                </a:cubicBezTo>
                <a:cubicBezTo>
                  <a:pt x="8121679" y="942932"/>
                  <a:pt x="7992331" y="1135427"/>
                  <a:pt x="8102600" y="977900"/>
                </a:cubicBezTo>
                <a:cubicBezTo>
                  <a:pt x="8120106" y="952891"/>
                  <a:pt x="8136467" y="927100"/>
                  <a:pt x="8153400" y="901700"/>
                </a:cubicBezTo>
                <a:lnTo>
                  <a:pt x="8204200" y="825500"/>
                </a:lnTo>
                <a:cubicBezTo>
                  <a:pt x="8212667" y="812800"/>
                  <a:pt x="8217389" y="796558"/>
                  <a:pt x="8229600" y="787400"/>
                </a:cubicBezTo>
                <a:lnTo>
                  <a:pt x="8280400" y="749300"/>
                </a:lnTo>
                <a:cubicBezTo>
                  <a:pt x="8294814" y="720472"/>
                  <a:pt x="8309659" y="685531"/>
                  <a:pt x="8331200" y="660400"/>
                </a:cubicBezTo>
                <a:cubicBezTo>
                  <a:pt x="8346785" y="642218"/>
                  <a:pt x="8363818" y="625185"/>
                  <a:pt x="8382000" y="609600"/>
                </a:cubicBezTo>
                <a:cubicBezTo>
                  <a:pt x="8445313" y="555332"/>
                  <a:pt x="8397224" y="617239"/>
                  <a:pt x="8458200" y="546100"/>
                </a:cubicBezTo>
                <a:cubicBezTo>
                  <a:pt x="8471975" y="530029"/>
                  <a:pt x="8484162" y="512640"/>
                  <a:pt x="8496300" y="495300"/>
                </a:cubicBezTo>
                <a:cubicBezTo>
                  <a:pt x="8513806" y="470291"/>
                  <a:pt x="8525514" y="440686"/>
                  <a:pt x="8547100" y="419100"/>
                </a:cubicBezTo>
                <a:cubicBezTo>
                  <a:pt x="8658410" y="307790"/>
                  <a:pt x="8522193" y="448988"/>
                  <a:pt x="8610600" y="342900"/>
                </a:cubicBezTo>
                <a:cubicBezTo>
                  <a:pt x="8622098" y="329102"/>
                  <a:pt x="8637202" y="318598"/>
                  <a:pt x="8648700" y="304800"/>
                </a:cubicBezTo>
                <a:cubicBezTo>
                  <a:pt x="8658471" y="293074"/>
                  <a:pt x="8663889" y="278045"/>
                  <a:pt x="8674100" y="266700"/>
                </a:cubicBezTo>
                <a:cubicBezTo>
                  <a:pt x="8720018" y="215680"/>
                  <a:pt x="8890000" y="66918"/>
                  <a:pt x="8890000" y="12700"/>
                </a:cubicBezTo>
                <a:lnTo>
                  <a:pt x="8890000" y="0"/>
                </a:ln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8EE6808B-8B90-4A8A-9E67-37D72FF39556}"/>
              </a:ext>
            </a:extLst>
          </p:cNvPr>
          <p:cNvSpPr/>
          <p:nvPr/>
        </p:nvSpPr>
        <p:spPr>
          <a:xfrm>
            <a:off x="600075" y="2479020"/>
            <a:ext cx="1600200" cy="8890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welkom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875D13BC-F838-4B4E-A984-044A46318D08}"/>
              </a:ext>
            </a:extLst>
          </p:cNvPr>
          <p:cNvSpPr/>
          <p:nvPr/>
        </p:nvSpPr>
        <p:spPr>
          <a:xfrm>
            <a:off x="1968500" y="4532312"/>
            <a:ext cx="2057400" cy="8636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Luisteren naar info 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075066AF-B9FF-4B5C-B2CD-BD73B5A2254F}"/>
              </a:ext>
            </a:extLst>
          </p:cNvPr>
          <p:cNvSpPr/>
          <p:nvPr/>
        </p:nvSpPr>
        <p:spPr>
          <a:xfrm>
            <a:off x="3238500" y="2581552"/>
            <a:ext cx="2057400" cy="8636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Eigen mening geven </a:t>
            </a: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60E8F1D9-9654-40E8-84FD-0A3C46553725}"/>
              </a:ext>
            </a:extLst>
          </p:cNvPr>
          <p:cNvSpPr/>
          <p:nvPr/>
        </p:nvSpPr>
        <p:spPr>
          <a:xfrm>
            <a:off x="5638800" y="4066796"/>
            <a:ext cx="2057400" cy="8636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In gesprek met groep</a:t>
            </a:r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8F014090-E4C3-468E-B540-25DED479121D}"/>
              </a:ext>
            </a:extLst>
          </p:cNvPr>
          <p:cNvSpPr/>
          <p:nvPr/>
        </p:nvSpPr>
        <p:spPr>
          <a:xfrm>
            <a:off x="6527800" y="2364444"/>
            <a:ext cx="2057400" cy="8636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Afspraken voor vervolg maken </a:t>
            </a: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838E3B25-4B8D-400C-980C-76B342583CC6}"/>
              </a:ext>
            </a:extLst>
          </p:cNvPr>
          <p:cNvSpPr/>
          <p:nvPr/>
        </p:nvSpPr>
        <p:spPr>
          <a:xfrm>
            <a:off x="9004300" y="3910668"/>
            <a:ext cx="2057400" cy="8636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Afronden </a:t>
            </a:r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28D3D954-4367-4C34-BBBF-0BF242225700}"/>
              </a:ext>
            </a:extLst>
          </p:cNvPr>
          <p:cNvSpPr/>
          <p:nvPr/>
        </p:nvSpPr>
        <p:spPr>
          <a:xfrm>
            <a:off x="10052050" y="1932644"/>
            <a:ext cx="2057400" cy="8636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Energieke afsluiting</a:t>
            </a:r>
          </a:p>
        </p:txBody>
      </p:sp>
    </p:spTree>
    <p:extLst>
      <p:ext uri="{BB962C8B-B14F-4D97-AF65-F5344CB8AC3E}">
        <p14:creationId xmlns:p14="http://schemas.microsoft.com/office/powerpoint/2010/main" val="196769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A9BDA2-F470-4070-8BEA-7B46322BF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1325563"/>
          </a:xfrm>
        </p:spPr>
        <p:txBody>
          <a:bodyPr/>
          <a:lstStyle/>
          <a:p>
            <a:r>
              <a:rPr lang="nl-NL"/>
              <a:t>Waarom actieve werkvormen? </a:t>
            </a:r>
          </a:p>
        </p:txBody>
      </p:sp>
      <p:pic>
        <p:nvPicPr>
          <p:cNvPr id="2050" name="Picture 2" descr="Leerpiramide van Bales (Sousa) - Leer.tips">
            <a:extLst>
              <a:ext uri="{FF2B5EF4-FFF2-40B4-BE49-F238E27FC236}">
                <a16:creationId xmlns:a16="http://schemas.microsoft.com/office/drawing/2014/main" id="{7326ADB1-A6ED-484A-866D-E107CAF7D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0" y="1200298"/>
            <a:ext cx="8267700" cy="487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1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3">
            <a:extLst>
              <a:ext uri="{FF2B5EF4-FFF2-40B4-BE49-F238E27FC236}">
                <a16:creationId xmlns:a16="http://schemas.microsoft.com/office/drawing/2014/main" id="{D87452C7-9233-4C1F-9E1F-F5D1E14DF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37711" y="1623645"/>
            <a:ext cx="5796094" cy="3818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C533770-AD6F-4D54-9275-30DB5C1D3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2282" y="1663117"/>
            <a:ext cx="5007339" cy="3811588"/>
          </a:xfrm>
        </p:spPr>
        <p:txBody>
          <a:bodyPr/>
          <a:lstStyle/>
          <a:p>
            <a:r>
              <a:rPr lang="nl-NL"/>
              <a:t>Pyramide van betrokkenheid (engagement) van Gideon </a:t>
            </a:r>
            <a:r>
              <a:rPr lang="nl-NL" err="1"/>
              <a:t>Rosenblatt</a:t>
            </a:r>
            <a:r>
              <a:rPr lang="nl-NL"/>
              <a:t> (2010)   </a:t>
            </a:r>
          </a:p>
          <a:p>
            <a:endParaRPr lang="nl-NL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C416B1CA-3A8C-41BE-ACBC-04C85C472842}"/>
              </a:ext>
            </a:extLst>
          </p:cNvPr>
          <p:cNvSpPr txBox="1">
            <a:spLocks/>
          </p:cNvSpPr>
          <p:nvPr/>
        </p:nvSpPr>
        <p:spPr bwMode="auto">
          <a:xfrm>
            <a:off x="125745" y="4152529"/>
            <a:ext cx="664542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3F32A3-B69A-421E-8340-8D3FF5F44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282" y="-356845"/>
            <a:ext cx="6399911" cy="1600200"/>
          </a:xfrm>
        </p:spPr>
        <p:txBody>
          <a:bodyPr/>
          <a:lstStyle/>
          <a:p>
            <a:r>
              <a:rPr lang="nl-NL"/>
              <a:t>Betrokkenheid van de doelgroep</a:t>
            </a:r>
          </a:p>
        </p:txBody>
      </p:sp>
    </p:spTree>
    <p:extLst>
      <p:ext uri="{BB962C8B-B14F-4D97-AF65-F5344CB8AC3E}">
        <p14:creationId xmlns:p14="http://schemas.microsoft.com/office/powerpoint/2010/main" val="331860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4539B-5B30-43B0-9E25-E744A879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Actieve werkvormen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617628A-85AD-4937-B2DB-BCACE859E2E0}"/>
              </a:ext>
            </a:extLst>
          </p:cNvPr>
          <p:cNvSpPr txBox="1"/>
          <p:nvPr/>
        </p:nvSpPr>
        <p:spPr>
          <a:xfrm>
            <a:off x="838200" y="1415724"/>
            <a:ext cx="6102350" cy="4026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Kennismaken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Uitwisselen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Kennisoverdracht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informeren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Discussiëren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Beslissen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Brainstormen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Energizer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Planvorming en strategie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Evaluatie en reflectie </a:t>
            </a:r>
          </a:p>
        </p:txBody>
      </p:sp>
      <p:pic>
        <p:nvPicPr>
          <p:cNvPr id="6" name="Picture 2" descr="Het Groot Werkvormenboek 1 en 2 - 101werkvormen.nl">
            <a:extLst>
              <a:ext uri="{FF2B5EF4-FFF2-40B4-BE49-F238E27FC236}">
                <a16:creationId xmlns:a16="http://schemas.microsoft.com/office/drawing/2014/main" id="{0FED0DD2-51E4-47DB-9263-12F12DC7F8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33"/>
          <a:stretch/>
        </p:blipFill>
        <p:spPr bwMode="auto">
          <a:xfrm>
            <a:off x="7289800" y="885825"/>
            <a:ext cx="448310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4198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1FAD2D-63B0-417D-B0EC-98CD0D85406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34354c1b-6b8c-435b-ad50-990538c19557"/>
    <ds:schemaRef ds:uri="http://schemas.openxmlformats.org/package/2006/metadata/core-properties"/>
    <ds:schemaRef ds:uri="47a28104-336f-447d-946e-e305ac2bcd47"/>
    <ds:schemaRef ds:uri="http://purl.org/dc/dcmitype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AFA67B1-3B9E-4AD8-8AA3-91284A776C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E1B94E-11FC-4355-A06F-52CE2B75DA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465</Words>
  <Application>Microsoft Office PowerPoint</Application>
  <PresentationFormat>Breedbeeld</PresentationFormat>
  <Paragraphs>103</Paragraphs>
  <Slides>12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Rockwell</vt:lpstr>
      <vt:lpstr>Wingdings</vt:lpstr>
      <vt:lpstr>Kantoorthema</vt:lpstr>
      <vt:lpstr>Thema1</vt:lpstr>
      <vt:lpstr>PowerPoint-presentatie</vt:lpstr>
      <vt:lpstr>Projectmanagement</vt:lpstr>
      <vt:lpstr>Vandaag..</vt:lpstr>
      <vt:lpstr>Golden Circle</vt:lpstr>
      <vt:lpstr>Draaiboek van de Bijeenkomst</vt:lpstr>
      <vt:lpstr>Een succesvolle bijeenkomst: het programma </vt:lpstr>
      <vt:lpstr>Waarom actieve werkvormen? </vt:lpstr>
      <vt:lpstr>Betrokkenheid van de doelgroep</vt:lpstr>
      <vt:lpstr>Actieve werkvormen</vt:lpstr>
      <vt:lpstr>Communicatieplan van de Bijeenkomst</vt:lpstr>
      <vt:lpstr>Communicatiemodellen</vt:lpstr>
      <vt:lpstr>Go – no go Draaiboek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Gerjan de Ruiter</dc:creator>
  <cp:lastModifiedBy>Gerjan de Ruiter</cp:lastModifiedBy>
  <cp:revision>2</cp:revision>
  <dcterms:created xsi:type="dcterms:W3CDTF">2021-03-03T07:23:53Z</dcterms:created>
  <dcterms:modified xsi:type="dcterms:W3CDTF">2021-03-03T07:53:18Z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